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A490-FE2A-4A56-9DC1-1CF9A1F6324A}" type="datetimeFigureOut">
              <a:rPr lang="en-GB" smtClean="0"/>
              <a:t>12/08/2018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C8F323-518B-4E4F-BDBD-903E2B340455}" type="slidenum">
              <a:rPr lang="en-GB" smtClean="0"/>
              <a:t>‹#›</a:t>
            </a:fld>
            <a:endParaRPr lang="en-GB"/>
          </a:p>
        </p:txBody>
      </p:sp>
    </p:spTree>
    <p:extLst>
      <p:ext uri="{BB962C8B-B14F-4D97-AF65-F5344CB8AC3E}">
        <p14:creationId xmlns:p14="http://schemas.microsoft.com/office/powerpoint/2010/main" val="703702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C8F323-518B-4E4F-BDBD-903E2B340455}" type="slidenum">
              <a:rPr lang="en-GB" smtClean="0"/>
              <a:t>1</a:t>
            </a:fld>
            <a:endParaRPr lang="en-GB"/>
          </a:p>
        </p:txBody>
      </p:sp>
    </p:spTree>
    <p:extLst>
      <p:ext uri="{BB962C8B-B14F-4D97-AF65-F5344CB8AC3E}">
        <p14:creationId xmlns:p14="http://schemas.microsoft.com/office/powerpoint/2010/main" val="1796705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609F923-B70D-41BD-BDAC-021659EA4F16}" type="datetimeFigureOut">
              <a:rPr lang="en-GB" smtClean="0"/>
              <a:t>12/08/2018</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7EF3777-9E64-4488-8910-3104DCA5030B}"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9F923-B70D-41BD-BDAC-021659EA4F16}" type="datetimeFigureOut">
              <a:rPr lang="en-GB" smtClean="0"/>
              <a:t>12/08/2018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9F923-B70D-41BD-BDAC-021659EA4F16}" type="datetimeFigureOut">
              <a:rPr lang="en-GB" smtClean="0"/>
              <a:t>12/08/2018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09F923-B70D-41BD-BDAC-021659EA4F16}" type="datetimeFigureOut">
              <a:rPr lang="en-GB" smtClean="0"/>
              <a:t>12/08/2018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9F923-B70D-41BD-BDAC-021659EA4F16}" type="datetimeFigureOut">
              <a:rPr lang="en-GB" smtClean="0"/>
              <a:t>12/08/2018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609F923-B70D-41BD-BDAC-021659EA4F16}" type="datetimeFigureOut">
              <a:rPr lang="en-GB" smtClean="0"/>
              <a:t>12/08/2018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EF3777-9E64-4488-8910-3104DCA5030B}"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09F923-B70D-41BD-BDAC-021659EA4F16}" type="datetimeFigureOut">
              <a:rPr lang="en-GB" smtClean="0"/>
              <a:t>12/08/2018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09F923-B70D-41BD-BDAC-021659EA4F16}" type="datetimeFigureOut">
              <a:rPr lang="en-GB" smtClean="0"/>
              <a:t>12/08/2018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9F923-B70D-41BD-BDAC-021659EA4F16}" type="datetimeFigureOut">
              <a:rPr lang="en-GB" smtClean="0"/>
              <a:t>12/08/2018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609F923-B70D-41BD-BDAC-021659EA4F16}" type="datetimeFigureOut">
              <a:rPr lang="en-GB" smtClean="0"/>
              <a:t>12/08/2018</a:t>
            </a:fld>
            <a:endParaRPr lang="en-GB"/>
          </a:p>
        </p:txBody>
      </p:sp>
      <p:sp>
        <p:nvSpPr>
          <p:cNvPr id="7" name="Slide Number Placeholder 6"/>
          <p:cNvSpPr>
            <a:spLocks noGrp="1"/>
          </p:cNvSpPr>
          <p:nvPr>
            <p:ph type="sldNum" sz="quarter" idx="12"/>
          </p:nvPr>
        </p:nvSpPr>
        <p:spPr/>
        <p:txBody>
          <a:bodyPr/>
          <a:lstStyle/>
          <a:p>
            <a:fld id="{37EF3777-9E64-4488-8910-3104DCA5030B}"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9F923-B70D-41BD-BDAC-021659EA4F16}" type="datetimeFigureOut">
              <a:rPr lang="en-GB" smtClean="0"/>
              <a:t>12/08/2018</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37EF3777-9E64-4488-8910-3104DCA5030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609F923-B70D-41BD-BDAC-021659EA4F16}" type="datetimeFigureOut">
              <a:rPr lang="en-GB" smtClean="0"/>
              <a:t>12/08/2018</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7EF3777-9E64-4488-8910-3104DCA5030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133600"/>
            <a:ext cx="3276600" cy="2209800"/>
          </a:xfrm>
        </p:spPr>
        <p:txBody>
          <a:bodyPr>
            <a:normAutofit fontScale="90000"/>
          </a:bodyPr>
          <a:lstStyle/>
          <a:p>
            <a:r>
              <a:rPr lang="ru-RU" sz="2800" dirty="0">
                <a:latin typeface="Arial" panose="020B0604020202020204" pitchFamily="34" charset="0"/>
                <a:cs typeface="Arial" panose="020B0604020202020204" pitchFamily="34" charset="0"/>
              </a:rPr>
              <a:t>Создаваме просперитетна и модерна Македонска Каменица</a:t>
            </a:r>
            <a:endParaRPr lang="en-GB"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733365" y="4421080"/>
            <a:ext cx="3309803" cy="1598720"/>
          </a:xfrm>
        </p:spPr>
        <p:txBody>
          <a:bodyPr>
            <a:normAutofit fontScale="92500" lnSpcReduction="10000"/>
          </a:bodyPr>
          <a:lstStyle/>
          <a:p>
            <a:endParaRPr lang="en-US" dirty="0" smtClean="0"/>
          </a:p>
          <a:p>
            <a:endParaRPr lang="en-US" dirty="0"/>
          </a:p>
          <a:p>
            <a:endParaRPr lang="en-US" dirty="0" smtClean="0"/>
          </a:p>
          <a:p>
            <a:endParaRPr lang="mk-MK" dirty="0" smtClean="0"/>
          </a:p>
          <a:p>
            <a:r>
              <a:rPr lang="mk-MK" sz="2400" dirty="0" smtClean="0">
                <a:solidFill>
                  <a:schemeClr val="accent1"/>
                </a:solidFill>
                <a:latin typeface="Arial" panose="020B0604020202020204" pitchFamily="34" charset="0"/>
                <a:cs typeface="Arial" panose="020B0604020202020204" pitchFamily="34" charset="0"/>
              </a:rPr>
              <a:t>12.08.2018</a:t>
            </a:r>
            <a:endParaRPr lang="en-GB" sz="24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59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1905000"/>
          </a:xfrm>
        </p:spPr>
        <p:txBody>
          <a:bodyPr>
            <a:noAutofit/>
          </a:bodyPr>
          <a:lstStyle/>
          <a:p>
            <a:r>
              <a:rPr lang="ru-RU" sz="2000" dirty="0" smtClean="0">
                <a:latin typeface="Arial" panose="020B0604020202020204" pitchFamily="34" charset="0"/>
                <a:cs typeface="Arial" panose="020B0604020202020204" pitchFamily="34" charset="0"/>
              </a:rPr>
              <a:t/>
            </a:r>
            <a:br>
              <a:rPr lang="ru-RU" sz="2000" dirty="0" smtClean="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ru-RU" sz="2000" dirty="0" smtClean="0">
                <a:latin typeface="Arial" panose="020B0604020202020204" pitchFamily="34" charset="0"/>
                <a:cs typeface="Arial" panose="020B0604020202020204" pitchFamily="34" charset="0"/>
              </a:rPr>
              <a:t>Општина </a:t>
            </a:r>
            <a:r>
              <a:rPr lang="ru-RU" sz="2000" dirty="0">
                <a:latin typeface="Arial" panose="020B0604020202020204" pitchFamily="34" charset="0"/>
                <a:cs typeface="Arial" panose="020B0604020202020204" pitchFamily="34" charset="0"/>
              </a:rPr>
              <a:t>Македонска Каменица е една од осумдесет и четирите општини во Република Македонија. Зафаќа површина од 189 km2, има 8110 жители и густина на населеност од 42 жители на km2, со што таа претставува релативно мала, но не е и најмала општина во Република Македонија. </a:t>
            </a: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743200"/>
            <a:ext cx="6777317" cy="3200400"/>
          </a:xfrm>
        </p:spPr>
        <p:txBody>
          <a:bodyPr>
            <a:normAutofit/>
          </a:bodyPr>
          <a:lstStyle/>
          <a:p>
            <a:r>
              <a:rPr lang="ru-RU" dirty="0">
                <a:solidFill>
                  <a:schemeClr val="accent1"/>
                </a:solidFill>
                <a:latin typeface="Arial" panose="020B0604020202020204" pitchFamily="34" charset="0"/>
                <a:cs typeface="Arial" panose="020B0604020202020204" pitchFamily="34" charset="0"/>
              </a:rPr>
              <a:t>Традиционално, главна индустриска гранка во Македонска Каменица е рударството. Во последните педесет години на територијата на Македонска Каменица биле реализирани повеќе капитални проекти, од кои најголемиот бил реализиран во 1966 година, кога бил отворен рудникот за олово и цинк „Саса“.</a:t>
            </a:r>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134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58336"/>
          </a:xfrm>
        </p:spPr>
        <p:txBody>
          <a:bodyPr>
            <a:noAutofit/>
          </a:bodyPr>
          <a:lstStyle/>
          <a:p>
            <a:r>
              <a:rPr lang="ru-RU" sz="2400" dirty="0">
                <a:latin typeface="Arial" panose="020B0604020202020204" pitchFamily="34" charset="0"/>
                <a:cs typeface="Arial" panose="020B0604020202020204" pitchFamily="34" charset="0"/>
              </a:rPr>
              <a:t>Индустриската зона „Македонска Каменица“ ќе претставува втор по големина капитален проект со кој ќе бидат опфатени повеќе индустриски гранки.</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ru-RU" dirty="0">
                <a:solidFill>
                  <a:schemeClr val="accent1"/>
                </a:solidFill>
                <a:latin typeface="Arial" panose="020B0604020202020204" pitchFamily="34" charset="0"/>
                <a:cs typeface="Arial" panose="020B0604020202020204" pitchFamily="34" charset="0"/>
              </a:rPr>
              <a:t>Општина Македонска Каменица, во Јули 2013 година го донесе Деталниот Урбанистички План за Индустриската зона „Македонска Каменица“, што претставува нужен предуслов за започнување на еден ваков капитален проект од јавен карактер. Со него е предвидено дека во Индустриската зона „Македонска Каменица” идните инвеститори ќе можат да градат градежни објекти за лесна и незагадувачка индустрија.</a:t>
            </a:r>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787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248936"/>
          </a:xfrm>
        </p:spPr>
        <p:txBody>
          <a:bodyPr>
            <a:noAutofit/>
          </a:bodyPr>
          <a:lstStyle/>
          <a:p>
            <a:r>
              <a:rPr lang="ru-RU" sz="2400" dirty="0">
                <a:latin typeface="Arial" panose="020B0604020202020204" pitchFamily="34" charset="0"/>
                <a:cs typeface="Arial" panose="020B0604020202020204" pitchFamily="34" charset="0"/>
              </a:rPr>
              <a:t>Индустриската зона „Македонска Каменица“ е поделена на вкупно 47 урбанистички парцели, од кои 11 се наоѓаат на земјиште во државна сопственост, 6 се наоѓаат на земјиште во мешовита сопственост и 28 на земјиште во приватна сопственост.</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3581400"/>
            <a:ext cx="6777317" cy="2251229"/>
          </a:xfrm>
        </p:spPr>
        <p:txBody>
          <a:bodyPr>
            <a:normAutofit fontScale="92500" lnSpcReduction="10000"/>
          </a:bodyPr>
          <a:lstStyle/>
          <a:p>
            <a:r>
              <a:rPr lang="ru-RU" b="1" dirty="0"/>
              <a:t>Согласно член 16 од Законот за индустриски зелени зони (Сл. Весник на Р. Македонија бр. 119/13, 160/14) градежното земјиште во државна сопственост ќе се продава по  пат  на електронско јавно наддавање со почетна цена од едно евро за метар квадратен.</a:t>
            </a:r>
            <a:endParaRPr lang="en-GB" b="1" dirty="0"/>
          </a:p>
        </p:txBody>
      </p:sp>
    </p:spTree>
    <p:extLst>
      <p:ext uri="{BB962C8B-B14F-4D97-AF65-F5344CB8AC3E}">
        <p14:creationId xmlns:p14="http://schemas.microsoft.com/office/powerpoint/2010/main" val="1855478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990601"/>
            <a:ext cx="6637468" cy="2057399"/>
          </a:xfrm>
        </p:spPr>
        <p:txBody>
          <a:bodyPr>
            <a:normAutofit fontScale="90000"/>
          </a:bodyPr>
          <a:lstStyle/>
          <a:p>
            <a:r>
              <a:rPr lang="ru-RU" sz="2400" dirty="0">
                <a:latin typeface="Arial" panose="020B0604020202020204" pitchFamily="34" charset="0"/>
                <a:cs typeface="Arial" panose="020B0604020202020204" pitchFamily="34" charset="0"/>
              </a:rPr>
              <a:t>По уредување на имотно - правните односи на парцелите во мешовита (приватна и државна) сопственост, истите ќе подлежат на постапка на експропријација, по што пат на електронско јавно наддавање ќе бидат понудени на продажба.</a:t>
            </a:r>
            <a:endParaRPr lang="en-GB" sz="24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1258645" y="3048000"/>
            <a:ext cx="6637467" cy="2739613"/>
          </a:xfrm>
        </p:spPr>
        <p:txBody>
          <a:bodyPr>
            <a:normAutofit fontScale="92500" lnSpcReduction="10000"/>
          </a:bodyPr>
          <a:lstStyle/>
          <a:p>
            <a:r>
              <a:rPr lang="ru-RU" b="1" dirty="0">
                <a:solidFill>
                  <a:schemeClr val="accent1"/>
                </a:solidFill>
                <a:latin typeface="Arial" panose="020B0604020202020204" pitchFamily="34" charset="0"/>
                <a:cs typeface="Arial" panose="020B0604020202020204" pitchFamily="34" charset="0"/>
              </a:rPr>
              <a:t>Постојат вкупно 30 урбанистички парцели кои се наоѓаат на земјиште во приватна сопственост. Две од овие парцели ќе бидат наменети за изградба на трафостаници, а останатите 28 ќе им бидат понудени на инвеститорите за градба. Дел од приватните парцели веќе се купени од инвеститори и на наше огромно задоволство веќе започна уредување на земјиштето, а во наредниот период од најмногу една година се очекува да бидат изградени и првите производствени погони. </a:t>
            </a:r>
            <a:endParaRPr lang="en-GB" b="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96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28343"/>
            <a:ext cx="7315200" cy="4893647"/>
          </a:xfrm>
          <a:prstGeom prst="rect">
            <a:avLst/>
          </a:prstGeom>
        </p:spPr>
        <p:txBody>
          <a:bodyPr wrap="square">
            <a:spAutoFit/>
          </a:bodyPr>
          <a:lstStyle/>
          <a:p>
            <a:r>
              <a:rPr lang="ru-RU" sz="2600" dirty="0" smtClean="0">
                <a:solidFill>
                  <a:schemeClr val="accent1"/>
                </a:solidFill>
                <a:latin typeface="Arial" panose="020B0604020202020204" pitchFamily="34" charset="0"/>
                <a:cs typeface="Arial" panose="020B0604020202020204" pitchFamily="34" charset="0"/>
              </a:rPr>
              <a:t>Во насока на стимулирање на потенцијалните инвеститори, општина Македонска Каменица се обврзува комплетно инфраструктурно да го уреди просторот, но имајќи го во предвид фактот дека нашата индустриска зона не е во рангот на оние ТИРЗ зони кои имаат далеку подобро услови за привлекување на инвеститори, ја користиме приликата да ги анимираме владините претставници за да се ангажираат дополнително, и сите заеднички да овозможиме оддржлив економски развој за Македонска Каменица.</a:t>
            </a:r>
            <a:endParaRPr lang="en-GB" sz="26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458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800" dirty="0">
                <a:latin typeface="Arial" panose="020B0604020202020204" pitchFamily="34" charset="0"/>
                <a:cs typeface="Arial" panose="020B0604020202020204" pitchFamily="34" charset="0"/>
              </a:rPr>
              <a:t>Една од алтернативите за економски развој на Македонска Каменица е ТУРИЗМОТ. </a:t>
            </a:r>
            <a:endParaRPr lang="en-GB" sz="280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1143000" y="2316008"/>
            <a:ext cx="3326259" cy="2713191"/>
          </a:xfrm>
        </p:spPr>
        <p:txBody>
          <a:bodyPr>
            <a:normAutofit fontScale="77500" lnSpcReduction="20000"/>
          </a:bodyPr>
          <a:lstStyle/>
          <a:p>
            <a:r>
              <a:rPr lang="ru-RU" dirty="0">
                <a:latin typeface="Arial" panose="020B0604020202020204" pitchFamily="34" charset="0"/>
                <a:cs typeface="Arial" panose="020B0604020202020204" pitchFamily="34" charset="0"/>
              </a:rPr>
              <a:t>Општина Македонска Каменица како нова општина не е препознатлива туристичка дестинација. Меѓутоа, сите наши туристички потенцијали но овозможуваат во последните години да бележиме силен туристички развој. </a:t>
            </a: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1066799" y="5867400"/>
            <a:ext cx="3394777" cy="228599"/>
          </a:xfrm>
        </p:spPr>
        <p:txBody>
          <a:bodyPr>
            <a:normAutofit fontScale="47500" lnSpcReduction="20000"/>
          </a:bodyPr>
          <a:lstStyle/>
          <a:p>
            <a:pPr marL="68580" indent="0">
              <a:buNone/>
            </a:pPr>
            <a:r>
              <a:rPr lang="mk-MK" dirty="0" smtClean="0"/>
              <a:t>Македонска Каменица</a:t>
            </a:r>
            <a:endParaRPr lang="en-GB" dirty="0"/>
          </a:p>
        </p:txBody>
      </p:sp>
      <p:sp>
        <p:nvSpPr>
          <p:cNvPr id="5" name="Text Placeholder 4"/>
          <p:cNvSpPr>
            <a:spLocks noGrp="1"/>
          </p:cNvSpPr>
          <p:nvPr>
            <p:ph type="body" sz="quarter" idx="3"/>
          </p:nvPr>
        </p:nvSpPr>
        <p:spPr>
          <a:xfrm>
            <a:off x="4724400" y="2362200"/>
            <a:ext cx="3343154" cy="3276600"/>
          </a:xfrm>
        </p:spPr>
        <p:txBody>
          <a:bodyPr>
            <a:noAutofit/>
          </a:bodyPr>
          <a:lstStyle/>
          <a:p>
            <a:r>
              <a:rPr lang="ru-RU" sz="1900" dirty="0">
                <a:latin typeface="Arial" panose="020B0604020202020204" pitchFamily="34" charset="0"/>
                <a:cs typeface="Arial" panose="020B0604020202020204" pitchFamily="34" charset="0"/>
              </a:rPr>
              <a:t>Сместени сме во особено впечатливо окружување, помеѓу Осоговските планини и Калиманско езеро. Веќе десетина години вложуваме во неколку позначајни културни настани и манифестации кои привлекуваат огромен број на посетители. </a:t>
            </a:r>
            <a:endParaRPr lang="en-GB" sz="1900"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4"/>
          </p:nvPr>
        </p:nvSpPr>
        <p:spPr>
          <a:xfrm>
            <a:off x="4645152" y="5943600"/>
            <a:ext cx="3419856" cy="152400"/>
          </a:xfrm>
        </p:spPr>
        <p:txBody>
          <a:bodyPr>
            <a:normAutofit fontScale="25000" lnSpcReduction="20000"/>
          </a:bodyPr>
          <a:lstStyle/>
          <a:p>
            <a:r>
              <a:rPr lang="mk-MK" dirty="0" smtClean="0"/>
              <a:t>12.08.2018</a:t>
            </a:r>
            <a:endParaRPr lang="en-GB" dirty="0"/>
          </a:p>
        </p:txBody>
      </p:sp>
    </p:spTree>
    <p:extLst>
      <p:ext uri="{BB962C8B-B14F-4D97-AF65-F5344CB8AC3E}">
        <p14:creationId xmlns:p14="http://schemas.microsoft.com/office/powerpoint/2010/main" val="3627554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400" dirty="0">
                <a:latin typeface="Arial" panose="020B0604020202020204" pitchFamily="34" charset="0"/>
                <a:cs typeface="Arial" panose="020B0604020202020204" pitchFamily="34" charset="0"/>
              </a:rPr>
              <a:t>Токму на овој манастирско-туристички комплекс „Еленец“, каде што сме денес, бројот на посетители во споредба со периодот од пред пет години е зголемен повеќекратно. </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ru-RU" dirty="0">
                <a:solidFill>
                  <a:schemeClr val="accent1"/>
                </a:solidFill>
                <a:latin typeface="Arial" panose="020B0604020202020204" pitchFamily="34" charset="0"/>
                <a:cs typeface="Arial" panose="020B0604020202020204" pitchFamily="34" charset="0"/>
              </a:rPr>
              <a:t>Општина Македонска Каменица има изработено и Физибилити студија за развој на ски туризам на Осоговски планини, пректна документација за изградба на асфалтен пат до локалитетет Калата на Калиманско езеро, проект за изградба на пешачка патека околу Калиманско езеро, а веќе се ширум препознатливи нашите настани и манифестации „Бабина баница“, „Каменичко Културно Лето“ и „Ден на дијаспора“. </a:t>
            </a:r>
            <a:endParaRPr lang="en-GB"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815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306336"/>
          </a:xfrm>
        </p:spPr>
        <p:txBody>
          <a:bodyPr>
            <a:noAutofit/>
          </a:bodyPr>
          <a:lstStyle/>
          <a:p>
            <a:r>
              <a:rPr lang="ru-RU" sz="2400" dirty="0">
                <a:latin typeface="Arial" panose="020B0604020202020204" pitchFamily="34" charset="0"/>
                <a:cs typeface="Arial" panose="020B0604020202020204" pitchFamily="34" charset="0"/>
              </a:rPr>
              <a:t>Општина Македонска Каменица издвојјува финансиски средства за поддршка и развој и на спортско-риболовниот туризам, ловниот туризам, а со реконструкцијата и изградбата на спортските терени ќе се привлекуваат и млади спортисти.Насоките во кои ќе дејствуваме во иднина се веќе поставени и Македонска Каменица интензивно ќе вложува во развој на патна и комунална инфраструктура, во земјоделието, образованието, социјалата и сл. и на тој начин ќе изградиме перспективна и модерна општина. </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5257800"/>
            <a:ext cx="6777317" cy="574829"/>
          </a:xfrm>
        </p:spPr>
        <p:txBody>
          <a:bodyPr/>
          <a:lstStyle/>
          <a:p>
            <a:r>
              <a:rPr lang="mk-MK" dirty="0"/>
              <a:t>Ви благодарам!</a:t>
            </a:r>
            <a:endParaRPr lang="en-GB" dirty="0"/>
          </a:p>
        </p:txBody>
      </p:sp>
    </p:spTree>
    <p:extLst>
      <p:ext uri="{BB962C8B-B14F-4D97-AF65-F5344CB8AC3E}">
        <p14:creationId xmlns:p14="http://schemas.microsoft.com/office/powerpoint/2010/main" val="35708268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TotalTime>
  <Words>661</Words>
  <Application>Microsoft Office PowerPoint</Application>
  <PresentationFormat>On-screen Show (4:3)</PresentationFormat>
  <Paragraphs>25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Создаваме просперитетна и модерна Македонска Каменица</vt:lpstr>
      <vt:lpstr>  Општина Македонска Каменица е една од осумдесет и четирите општини во Република Македонија. Зафаќа површина од 189 km2, има 8110 жители и густина на населеност од 42 жители на km2, со што таа претставува релативно мала, но не е и најмала општина во Република Македонија. </vt:lpstr>
      <vt:lpstr>Индустриската зона „Македонска Каменица“ ќе претставува втор по големина капитален проект со кој ќе бидат опфатени повеќе индустриски гранки.</vt:lpstr>
      <vt:lpstr>Индустриската зона „Македонска Каменица“ е поделена на вкупно 47 урбанистички парцели, од кои 11 се наоѓаат на земјиште во државна сопственост, 6 се наоѓаат на земјиште во мешовита сопственост и 28 на земјиште во приватна сопственост.</vt:lpstr>
      <vt:lpstr>По уредување на имотно - правните односи на парцелите во мешовита (приватна и државна) сопственост, истите ќе подлежат на постапка на експропријација, по што пат на електронско јавно наддавање ќе бидат понудени на продажба.</vt:lpstr>
      <vt:lpstr>PowerPoint Presentation</vt:lpstr>
      <vt:lpstr>Една од алтернативите за економски развој на Македонска Каменица е ТУРИЗМОТ. </vt:lpstr>
      <vt:lpstr>Токму на овој манастирско-туристички комплекс „Еленец“, каде што сме денес, бројот на посетители во споредба со периодот од пред пет години е зголемен повеќекратно. </vt:lpstr>
      <vt:lpstr>Општина Македонска Каменица издвојјува финансиски средства за поддршка и развој и на спортско-риболовниот туризам, ловниот туризам, а со реконструкцијата и изградбата на спортските терени ќе се привлекуваат и млади спортисти.Насоките во кои ќе дејствуваме во иднина се веќе поставени и Македонска Каменица интензивно ќе вложува во развој на патна и комунална инфраструктура, во земјоделието, образованието, социјалата и сл. и на тој начин ќе изградиме перспективна и модерна општина.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Создаваме просперитетна и модерна Македонска Каменица</dc:title>
  <dc:creator>Windows User</dc:creator>
  <cp:lastModifiedBy>Windows User</cp:lastModifiedBy>
  <cp:revision>4</cp:revision>
  <dcterms:created xsi:type="dcterms:W3CDTF">2018-08-12T08:41:03Z</dcterms:created>
  <dcterms:modified xsi:type="dcterms:W3CDTF">2018-08-12T09:09:53Z</dcterms:modified>
</cp:coreProperties>
</file>